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96" r:id="rId5"/>
    <p:sldId id="297" r:id="rId6"/>
    <p:sldId id="300" r:id="rId7"/>
    <p:sldId id="298" r:id="rId8"/>
    <p:sldId id="304" r:id="rId9"/>
    <p:sldId id="303" r:id="rId10"/>
    <p:sldId id="299" r:id="rId11"/>
    <p:sldId id="301" r:id="rId12"/>
    <p:sldId id="302" r:id="rId13"/>
    <p:sldId id="261" r:id="rId14"/>
    <p:sldId id="307" r:id="rId15"/>
    <p:sldId id="308" r:id="rId16"/>
    <p:sldId id="309" r:id="rId17"/>
    <p:sldId id="310" r:id="rId18"/>
    <p:sldId id="313" r:id="rId19"/>
    <p:sldId id="294" r:id="rId20"/>
    <p:sldId id="314" r:id="rId21"/>
    <p:sldId id="317" r:id="rId22"/>
    <p:sldId id="315" r:id="rId23"/>
    <p:sldId id="316" r:id="rId24"/>
    <p:sldId id="257" r:id="rId25"/>
  </p:sldIdLst>
  <p:sldSz cx="12192000" cy="6858000"/>
  <p:notesSz cx="6858000" cy="9144000"/>
  <p:embeddedFontLst>
    <p:embeddedFont>
      <p:font typeface="汉仪晓波花月圆简" panose="02010600030101010101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微软雅黑" panose="020B0503020204020204" pitchFamily="34" charset="-122"/>
      <p:regular r:id="rId33"/>
      <p:bold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BDB"/>
    <a:srgbClr val="578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4" autoAdjust="0"/>
    <p:restoredTop sz="94660"/>
  </p:normalViewPr>
  <p:slideViewPr>
    <p:cSldViewPr snapToGrid="0">
      <p:cViewPr>
        <p:scale>
          <a:sx n="100" d="100"/>
          <a:sy n="100" d="100"/>
        </p:scale>
        <p:origin x="40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5ACF-1AE1-4B23-8F9E-CB008E340B5B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696A-94DC-4B1F-AE56-DA3A67FF72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5ACF-1AE1-4B23-8F9E-CB008E340B5B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696A-94DC-4B1F-AE56-DA3A67FF72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5ACF-1AE1-4B23-8F9E-CB008E340B5B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696A-94DC-4B1F-AE56-DA3A67FF72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5ACF-1AE1-4B23-8F9E-CB008E340B5B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696A-94DC-4B1F-AE56-DA3A67FF72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5ACF-1AE1-4B23-8F9E-CB008E340B5B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696A-94DC-4B1F-AE56-DA3A67FF72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5ACF-1AE1-4B23-8F9E-CB008E340B5B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696A-94DC-4B1F-AE56-DA3A67FF72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5ACF-1AE1-4B23-8F9E-CB008E340B5B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696A-94DC-4B1F-AE56-DA3A67FF72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5ACF-1AE1-4B23-8F9E-CB008E340B5B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696A-94DC-4B1F-AE56-DA3A67FF72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5ACF-1AE1-4B23-8F9E-CB008E340B5B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696A-94DC-4B1F-AE56-DA3A67FF72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5ACF-1AE1-4B23-8F9E-CB008E340B5B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696A-94DC-4B1F-AE56-DA3A67FF72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5ACF-1AE1-4B23-8F9E-CB008E340B5B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696A-94DC-4B1F-AE56-DA3A67FF72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65ACF-1AE1-4B23-8F9E-CB008E340B5B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B696A-94DC-4B1F-AE56-DA3A67FF72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4382655" y="0"/>
            <a:ext cx="2018145" cy="151643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4397954" y="0"/>
            <a:ext cx="961610" cy="149817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7"/>
          </p:cNvCxnSpPr>
          <p:nvPr/>
        </p:nvCxnSpPr>
        <p:spPr>
          <a:xfrm flipV="1">
            <a:off x="3551805" y="0"/>
            <a:ext cx="2848995" cy="9324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226657" y="1496080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47"/>
          <p:cNvCxnSpPr>
            <a:endCxn id="31" idx="1"/>
          </p:cNvCxnSpPr>
          <p:nvPr/>
        </p:nvCxnSpPr>
        <p:spPr>
          <a:xfrm>
            <a:off x="3588326" y="1089892"/>
            <a:ext cx="674852" cy="44270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>
            <a:endCxn id="60" idx="2"/>
          </p:cNvCxnSpPr>
          <p:nvPr/>
        </p:nvCxnSpPr>
        <p:spPr>
          <a:xfrm flipH="1" flipV="1">
            <a:off x="8862291" y="5814291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stCxn id="60" idx="1"/>
          </p:cNvCxnSpPr>
          <p:nvPr/>
        </p:nvCxnSpPr>
        <p:spPr>
          <a:xfrm>
            <a:off x="8825770" y="5902461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>
            <a:stCxn id="63" idx="3"/>
          </p:cNvCxnSpPr>
          <p:nvPr/>
        </p:nvCxnSpPr>
        <p:spPr>
          <a:xfrm flipV="1">
            <a:off x="11259551" y="4322619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60" idx="0"/>
          </p:cNvCxnSpPr>
          <p:nvPr/>
        </p:nvCxnSpPr>
        <p:spPr>
          <a:xfrm flipH="1">
            <a:off x="7805152" y="5938982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stCxn id="60" idx="7"/>
          </p:cNvCxnSpPr>
          <p:nvPr/>
        </p:nvCxnSpPr>
        <p:spPr>
          <a:xfrm flipH="1">
            <a:off x="5800436" y="5902461"/>
            <a:ext cx="2848995" cy="9324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H="1" flipV="1">
            <a:off x="8737600" y="5814292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/>
          <p:cNvSpPr/>
          <p:nvPr/>
        </p:nvSpPr>
        <p:spPr>
          <a:xfrm flipH="1" flipV="1">
            <a:off x="8612910" y="568960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1692351" y="5994399"/>
            <a:ext cx="247285" cy="2472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/>
          <p:cNvCxnSpPr>
            <a:stCxn id="66" idx="3"/>
          </p:cNvCxnSpPr>
          <p:nvPr/>
        </p:nvCxnSpPr>
        <p:spPr>
          <a:xfrm flipH="1">
            <a:off x="9237" y="6205470"/>
            <a:ext cx="1719328" cy="6294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H="1">
            <a:off x="1768714" y="6223577"/>
            <a:ext cx="1" cy="6113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>
            <a:stCxn id="66" idx="4"/>
          </p:cNvCxnSpPr>
          <p:nvPr/>
        </p:nvCxnSpPr>
        <p:spPr>
          <a:xfrm>
            <a:off x="1815994" y="6241684"/>
            <a:ext cx="492625" cy="6363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>
            <a:endCxn id="66" idx="2"/>
          </p:cNvCxnSpPr>
          <p:nvPr/>
        </p:nvCxnSpPr>
        <p:spPr>
          <a:xfrm>
            <a:off x="-309" y="5814291"/>
            <a:ext cx="1692660" cy="30375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矩形 87"/>
          <p:cNvSpPr/>
          <p:nvPr/>
        </p:nvSpPr>
        <p:spPr>
          <a:xfrm>
            <a:off x="1239548" y="3016495"/>
            <a:ext cx="9223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latin typeface="微软雅黑" panose="020B0503020204020204" charset="-122"/>
                <a:ea typeface="微软雅黑" panose="020B0503020204020204" charset="-122"/>
              </a:rPr>
              <a:t>伯克利暑期项目分享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3CE4C43D-C03A-60DE-24D6-3F50728DB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65" y="1367809"/>
            <a:ext cx="5440735" cy="43772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6FBE0EE-C0BE-1231-CECC-D404B41F60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205" y="832311"/>
            <a:ext cx="4002784" cy="53349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355F036-5CE8-5C47-952C-B8C4188A8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18" y="1612485"/>
            <a:ext cx="6131918" cy="460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11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9993A351-41AB-E660-9F9A-DF0B948FB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2" y="342763"/>
            <a:ext cx="4642785" cy="34834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6EEC3-7338-7568-7D52-FEF5849D3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36" y="375959"/>
            <a:ext cx="4422833" cy="33184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03459F3-FCED-66BC-144E-CE5C27B576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56" y="3397739"/>
            <a:ext cx="4775843" cy="357768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004EA60-115E-2727-80D1-F33823359C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76" y="3397739"/>
            <a:ext cx="4422833" cy="35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8130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cxnSpLocks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cxnSpLocks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cxnSpLocks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cxnSpLocks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cxnSpLocks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cxnSpLocks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2F2C3D2D-43AB-49A7-1C80-3E683BEFC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8" y="2212466"/>
            <a:ext cx="5600728" cy="42021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EB42D80-8223-4841-D2D4-45C490DF0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66" y="820224"/>
            <a:ext cx="4197462" cy="559443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D9DF120-657E-FE93-9D74-39DE9D326718}"/>
              </a:ext>
            </a:extLst>
          </p:cNvPr>
          <p:cNvSpPr txBox="1"/>
          <p:nvPr/>
        </p:nvSpPr>
        <p:spPr>
          <a:xfrm>
            <a:off x="890734" y="1101496"/>
            <a:ext cx="6078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提前做攻略，建议结伴出行！</a:t>
            </a:r>
          </a:p>
        </p:txBody>
      </p:sp>
    </p:spTree>
    <p:extLst>
      <p:ext uri="{BB962C8B-B14F-4D97-AF65-F5344CB8AC3E}">
        <p14:creationId xmlns:p14="http://schemas.microsoft.com/office/powerpoint/2010/main" val="6683283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828800" y="4220827"/>
            <a:ext cx="7980218" cy="798824"/>
          </a:xfrm>
          <a:prstGeom prst="rect">
            <a:avLst/>
          </a:prstGeom>
          <a:solidFill>
            <a:srgbClr val="578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53430" y="2165927"/>
            <a:ext cx="1644073" cy="2540000"/>
          </a:xfrm>
          <a:prstGeom prst="rect">
            <a:avLst/>
          </a:prstGeom>
          <a:solidFill>
            <a:srgbClr val="9DCBD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969613" y="2352947"/>
            <a:ext cx="738664" cy="231249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汉仪晓波花月圆简" panose="00020600040101010101" pitchFamily="18" charset="-122"/>
                <a:ea typeface="汉仪晓波花月圆简" panose="00020600040101010101" pitchFamily="18" charset="-122"/>
              </a:rPr>
              <a:t>PART  03</a:t>
            </a:r>
            <a:endParaRPr lang="zh-CN" altLang="en-US" sz="3600" dirty="0">
              <a:solidFill>
                <a:schemeClr val="bg1"/>
              </a:solidFill>
              <a:latin typeface="汉仪晓波花月圆简" panose="00020600040101010101" pitchFamily="18" charset="-122"/>
              <a:ea typeface="汉仪晓波花月圆简" panose="00020600040101010101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97568" y="3089725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社交活动</a:t>
            </a:r>
            <a:endParaRPr lang="zh-CN" altLang="en-US" sz="4000" dirty="0">
              <a:latin typeface="汉仪晓波花月圆简" panose="00020600040101010101" pitchFamily="18" charset="-122"/>
              <a:ea typeface="汉仪晓波花月圆简" panose="00020600040101010101" pitchFamily="18" charset="-122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cxnSpLocks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49214785-C863-0547-E234-9305CD646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83" y="1419148"/>
            <a:ext cx="4028705" cy="5369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E8BB9-7E4A-73EC-F574-C5F4DE5712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00" y="554759"/>
            <a:ext cx="3724369" cy="496388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928C07E-A14F-E87D-B0D9-98B536F0C508}"/>
              </a:ext>
            </a:extLst>
          </p:cNvPr>
          <p:cNvSpPr txBox="1"/>
          <p:nvPr/>
        </p:nvSpPr>
        <p:spPr>
          <a:xfrm>
            <a:off x="1532735" y="471063"/>
            <a:ext cx="479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我：</a:t>
            </a:r>
            <a:r>
              <a:rPr lang="en-US" altLang="zh-CN" sz="2800" dirty="0"/>
              <a:t>I</a:t>
            </a:r>
            <a:r>
              <a:rPr lang="zh-CN" altLang="en-US" sz="2800" dirty="0"/>
              <a:t>人变</a:t>
            </a:r>
            <a:r>
              <a:rPr lang="en-US" altLang="zh-CN" sz="2800" dirty="0"/>
              <a:t>E</a:t>
            </a:r>
            <a:r>
              <a:rPr lang="zh-CN" altLang="en-US" sz="2800" dirty="0"/>
              <a:t>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C49D4D5-18F5-95E4-76E4-3EBB532C6A9C}"/>
              </a:ext>
            </a:extLst>
          </p:cNvPr>
          <p:cNvSpPr txBox="1"/>
          <p:nvPr/>
        </p:nvSpPr>
        <p:spPr>
          <a:xfrm>
            <a:off x="5985586" y="6032805"/>
            <a:ext cx="6041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每天晚上在宿舍阳台上一对一免费外语培训！</a:t>
            </a:r>
            <a:r>
              <a:rPr lang="en-US" altLang="zh-CN" sz="2000" dirty="0"/>
              <a:t>[DOGE]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9387444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58431223-163E-EABD-94C4-4CFB6A1DB8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2" y="759114"/>
            <a:ext cx="5648907" cy="42383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9A8EB97-CB09-78D7-2554-5D1B004E7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12" y="1942874"/>
            <a:ext cx="7021855" cy="482417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F3A5DA9-6DF2-8431-5B92-C7509FD2AC32}"/>
              </a:ext>
            </a:extLst>
          </p:cNvPr>
          <p:cNvSpPr txBox="1"/>
          <p:nvPr/>
        </p:nvSpPr>
        <p:spPr>
          <a:xfrm>
            <a:off x="7287115" y="747857"/>
            <a:ext cx="633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在伯克利过生日！</a:t>
            </a:r>
          </a:p>
        </p:txBody>
      </p:sp>
    </p:spTree>
    <p:extLst>
      <p:ext uri="{BB962C8B-B14F-4D97-AF65-F5344CB8AC3E}">
        <p14:creationId xmlns:p14="http://schemas.microsoft.com/office/powerpoint/2010/main" val="4051972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cxnSpLocks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cxnSpLocks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cxnSpLocks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cxnSpLocks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cxnSpLocks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cxnSpLocks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6BEF1680-7D4C-5C5D-5160-B99D05B963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70" y="1637513"/>
            <a:ext cx="3627795" cy="483517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B75013-4514-0101-9459-1FB9E5C28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10" y="909602"/>
            <a:ext cx="6454460" cy="48351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7BB7A5C-0A60-E2B0-7DED-98F1BA261328}"/>
              </a:ext>
            </a:extLst>
          </p:cNvPr>
          <p:cNvSpPr txBox="1"/>
          <p:nvPr/>
        </p:nvSpPr>
        <p:spPr>
          <a:xfrm>
            <a:off x="1807748" y="640061"/>
            <a:ext cx="256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BBQ </a:t>
            </a:r>
            <a:r>
              <a:rPr lang="zh-CN" altLang="en-US" sz="3200" b="1" dirty="0"/>
              <a:t>派对</a:t>
            </a:r>
          </a:p>
        </p:txBody>
      </p:sp>
    </p:spTree>
    <p:extLst>
      <p:ext uri="{BB962C8B-B14F-4D97-AF65-F5344CB8AC3E}">
        <p14:creationId xmlns:p14="http://schemas.microsoft.com/office/powerpoint/2010/main" val="258074518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cxnSpLocks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cxnSpLocks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cxnSpLocks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cxnSpLocks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cxnSpLocks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cxnSpLocks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B27A2987-D2DA-F0B4-6B03-8FAA3A9BE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7" y="1145309"/>
            <a:ext cx="6099277" cy="4576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3356EE-265B-FF88-0CAE-E8E938A17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77" y="2336680"/>
            <a:ext cx="5854421" cy="441114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D45293A-FB4C-034F-4AD0-FA81399B0E9B}"/>
              </a:ext>
            </a:extLst>
          </p:cNvPr>
          <p:cNvSpPr txBox="1"/>
          <p:nvPr/>
        </p:nvSpPr>
        <p:spPr>
          <a:xfrm>
            <a:off x="1298863" y="359794"/>
            <a:ext cx="568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成功追星！</a:t>
            </a:r>
          </a:p>
        </p:txBody>
      </p:sp>
    </p:spTree>
    <p:extLst>
      <p:ext uri="{BB962C8B-B14F-4D97-AF65-F5344CB8AC3E}">
        <p14:creationId xmlns:p14="http://schemas.microsoft.com/office/powerpoint/2010/main" val="414809585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320FEBED-3D3E-37D0-0DCB-565EC756F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30" y="447964"/>
            <a:ext cx="9582640" cy="62875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8585700-7AAE-83C3-55EC-32BF758BA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59" y="765140"/>
            <a:ext cx="9139288" cy="60928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FC8D7F-897A-60E2-13E4-48030FC28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28" y="940062"/>
            <a:ext cx="8626929" cy="57512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2EB00F-6ABC-16FF-A095-11C02642B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36" y="555363"/>
            <a:ext cx="8747374" cy="58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81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828800" y="4229082"/>
            <a:ext cx="7980218" cy="798824"/>
          </a:xfrm>
          <a:prstGeom prst="rect">
            <a:avLst/>
          </a:prstGeom>
          <a:solidFill>
            <a:srgbClr val="578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53430" y="2165927"/>
            <a:ext cx="1644073" cy="2540000"/>
          </a:xfrm>
          <a:prstGeom prst="rect">
            <a:avLst/>
          </a:prstGeom>
          <a:solidFill>
            <a:srgbClr val="9DCBD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971677" y="2352947"/>
            <a:ext cx="736600" cy="224028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汉仪晓波花月圆简" panose="00020600040101010101" pitchFamily="18" charset="-122"/>
                <a:ea typeface="汉仪晓波花月圆简" panose="00020600040101010101" pitchFamily="18" charset="-122"/>
              </a:rPr>
              <a:t>PART  04</a:t>
            </a:r>
            <a:endParaRPr lang="zh-CN" altLang="en-US" sz="3600" dirty="0">
              <a:solidFill>
                <a:schemeClr val="bg1"/>
              </a:solidFill>
              <a:latin typeface="汉仪晓波花月圆简" panose="00020600040101010101" pitchFamily="18" charset="-122"/>
              <a:ea typeface="汉仪晓波花月圆简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41495" y="3324860"/>
            <a:ext cx="40246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学习体验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67935" y="2968227"/>
            <a:ext cx="3165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5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Contents</a:t>
            </a:r>
            <a:endParaRPr lang="zh-CN" altLang="en-US" sz="5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本框 80"/>
          <p:cNvSpPr txBox="1"/>
          <p:nvPr/>
        </p:nvSpPr>
        <p:spPr>
          <a:xfrm>
            <a:off x="6590816" y="2445007"/>
            <a:ext cx="1737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>
                <a:latin typeface="汉仪晓波花月圆简" panose="00020600040101010101" pitchFamily="18" charset="-122"/>
                <a:ea typeface="汉仪晓波花月圆简" panose="00020600040101010101" pitchFamily="18" charset="-122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衣食住行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6741361" y="328563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社交活动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" name="菱形 82"/>
          <p:cNvSpPr/>
          <p:nvPr/>
        </p:nvSpPr>
        <p:spPr>
          <a:xfrm>
            <a:off x="5625973" y="2538177"/>
            <a:ext cx="332509" cy="332509"/>
          </a:xfrm>
          <a:prstGeom prst="diamond">
            <a:avLst/>
          </a:prstGeom>
          <a:solidFill>
            <a:srgbClr val="9DC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菱形 96"/>
          <p:cNvSpPr/>
          <p:nvPr/>
        </p:nvSpPr>
        <p:spPr>
          <a:xfrm>
            <a:off x="5625805" y="3359103"/>
            <a:ext cx="332509" cy="332509"/>
          </a:xfrm>
          <a:prstGeom prst="diamond">
            <a:avLst/>
          </a:prstGeom>
          <a:solidFill>
            <a:srgbClr val="9DC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菱形 12"/>
          <p:cNvSpPr/>
          <p:nvPr/>
        </p:nvSpPr>
        <p:spPr>
          <a:xfrm>
            <a:off x="5625805" y="4163651"/>
            <a:ext cx="332509" cy="332509"/>
          </a:xfrm>
          <a:prstGeom prst="diamond">
            <a:avLst/>
          </a:prstGeom>
          <a:solidFill>
            <a:srgbClr val="578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729256" y="406829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学习体验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1" grpId="0"/>
      <p:bldP spid="9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直接连接符 71"/>
          <p:cNvCxnSpPr/>
          <p:nvPr/>
        </p:nvCxnSpPr>
        <p:spPr>
          <a:xfrm flipH="1" flipV="1">
            <a:off x="11654949" y="6328104"/>
            <a:ext cx="537050" cy="5165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>
            <a:cxnSpLocks/>
          </p:cNvCxnSpPr>
          <p:nvPr/>
        </p:nvCxnSpPr>
        <p:spPr>
          <a:xfrm flipH="1" flipV="1">
            <a:off x="10272124" y="6256208"/>
            <a:ext cx="1919875" cy="58847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>
            <a:cxnSpLocks/>
          </p:cNvCxnSpPr>
          <p:nvPr/>
        </p:nvCxnSpPr>
        <p:spPr>
          <a:xfrm>
            <a:off x="10251066" y="6307046"/>
            <a:ext cx="550954" cy="55095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>
            <a:cxnSpLocks/>
          </p:cNvCxnSpPr>
          <p:nvPr/>
        </p:nvCxnSpPr>
        <p:spPr>
          <a:xfrm flipV="1">
            <a:off x="11654359" y="5396126"/>
            <a:ext cx="537640" cy="84119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>
            <a:cxnSpLocks/>
          </p:cNvCxnSpPr>
          <p:nvPr/>
        </p:nvCxnSpPr>
        <p:spPr>
          <a:xfrm flipH="1">
            <a:off x="9662589" y="6328104"/>
            <a:ext cx="537640" cy="5165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>
            <a:cxnSpLocks/>
          </p:cNvCxnSpPr>
          <p:nvPr/>
        </p:nvCxnSpPr>
        <p:spPr>
          <a:xfrm flipH="1">
            <a:off x="8506691" y="6307046"/>
            <a:ext cx="1642700" cy="5376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flipH="1" flipV="1">
            <a:off x="10200229" y="6256209"/>
            <a:ext cx="138731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9237" y="-10810"/>
            <a:ext cx="495325" cy="4764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endCxn id="68" idx="2"/>
          </p:cNvCxnSpPr>
          <p:nvPr/>
        </p:nvCxnSpPr>
        <p:spPr>
          <a:xfrm>
            <a:off x="9237" y="-10810"/>
            <a:ext cx="1770712" cy="54275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>
            <a:stCxn id="68" idx="1"/>
          </p:cNvCxnSpPr>
          <p:nvPr/>
        </p:nvCxnSpPr>
        <p:spPr>
          <a:xfrm flipH="1" flipV="1">
            <a:off x="1291223" y="-23089"/>
            <a:ext cx="508148" cy="50814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cxnSpLocks/>
          </p:cNvCxnSpPr>
          <p:nvPr/>
        </p:nvCxnSpPr>
        <p:spPr>
          <a:xfrm flipH="1">
            <a:off x="9237" y="549364"/>
            <a:ext cx="1790134" cy="7512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2334986" y="-10810"/>
            <a:ext cx="1073233" cy="8064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2343122" y="-10810"/>
            <a:ext cx="511376" cy="7967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stCxn id="68" idx="0"/>
          </p:cNvCxnSpPr>
          <p:nvPr/>
        </p:nvCxnSpPr>
        <p:spPr>
          <a:xfrm flipV="1">
            <a:off x="1846259" y="-10810"/>
            <a:ext cx="495868" cy="4764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>
            <a:stCxn id="68" idx="7"/>
          </p:cNvCxnSpPr>
          <p:nvPr/>
        </p:nvCxnSpPr>
        <p:spPr>
          <a:xfrm flipV="1">
            <a:off x="1893147" y="-10810"/>
            <a:ext cx="1515072" cy="49586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566729" y="531946"/>
            <a:ext cx="127953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椭圆 67"/>
          <p:cNvSpPr/>
          <p:nvPr/>
        </p:nvSpPr>
        <p:spPr>
          <a:xfrm>
            <a:off x="1779949" y="465637"/>
            <a:ext cx="132619" cy="1326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2252027" y="784793"/>
            <a:ext cx="132619" cy="1326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0" name="直接连接符 69"/>
          <p:cNvCxnSpPr>
            <a:endCxn id="69" idx="1"/>
          </p:cNvCxnSpPr>
          <p:nvPr/>
        </p:nvCxnSpPr>
        <p:spPr>
          <a:xfrm>
            <a:off x="1912568" y="568786"/>
            <a:ext cx="358881" cy="23542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椭圆 70"/>
          <p:cNvSpPr/>
          <p:nvPr/>
        </p:nvSpPr>
        <p:spPr>
          <a:xfrm>
            <a:off x="485684" y="436167"/>
            <a:ext cx="132619" cy="1326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2" name="直接连接符 81"/>
          <p:cNvCxnSpPr/>
          <p:nvPr/>
        </p:nvCxnSpPr>
        <p:spPr>
          <a:xfrm flipH="1">
            <a:off x="9238" y="549364"/>
            <a:ext cx="495868" cy="77584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9110771" y="283951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晓波花月圆简" panose="00020600040101010101" pitchFamily="18" charset="-122"/>
                <a:ea typeface="汉仪晓波花月圆简" panose="00020600040101010101" pitchFamily="18" charset="-122"/>
              </a:rPr>
              <a:t>数据分析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3DB9FA7-3AD4-A7F4-2B13-6ECE5F574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13" y="925005"/>
            <a:ext cx="7095700" cy="532385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CE250ED-099C-A7F1-1EEA-0E6617266E92}"/>
              </a:ext>
            </a:extLst>
          </p:cNvPr>
          <p:cNvSpPr txBox="1"/>
          <p:nvPr/>
        </p:nvSpPr>
        <p:spPr>
          <a:xfrm>
            <a:off x="7601146" y="77467"/>
            <a:ext cx="4330874" cy="683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/>
              <a:t>1. </a:t>
            </a:r>
            <a:r>
              <a:rPr lang="zh-CN" altLang="en-US" sz="2400" b="1" dirty="0"/>
              <a:t>课程安排紧凑：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dirty="0"/>
              <a:t>12</a:t>
            </a:r>
            <a:r>
              <a:rPr lang="zh-CN" altLang="en-US" dirty="0"/>
              <a:t>周的课程压缩至</a:t>
            </a:r>
            <a:r>
              <a:rPr lang="en-US" altLang="zh-CN" dirty="0"/>
              <a:t>6</a:t>
            </a:r>
            <a:r>
              <a:rPr lang="zh-CN" altLang="en-US" dirty="0"/>
              <a:t>周，每两天就有一个作业 ，两周一次</a:t>
            </a:r>
            <a:r>
              <a:rPr lang="en-US" altLang="zh-CN" dirty="0"/>
              <a:t>Quiz</a:t>
            </a:r>
            <a:r>
              <a:rPr lang="zh-CN" altLang="en-US" dirty="0"/>
              <a:t>。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2. </a:t>
            </a:r>
            <a:r>
              <a:rPr lang="zh-CN" altLang="en-US" sz="2400" b="1" dirty="0"/>
              <a:t>语言需要适应：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zh-CN" altLang="en-US" dirty="0"/>
              <a:t>教授和同学的口语非常地道，和我们在这边上课的感觉完全不同，内容陌生，语速快的时候，经常一脸懵逼。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3. </a:t>
            </a:r>
            <a:r>
              <a:rPr lang="zh-CN" altLang="en-US" sz="2400" b="1" dirty="0"/>
              <a:t>每天精打细算：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zh-CN" altLang="en-US" dirty="0"/>
              <a:t>一周上四天课，上午中午上课，下午去健身，晚上写作业。想要挤出时间出去玩，需要提前规划！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4. </a:t>
            </a:r>
            <a:r>
              <a:rPr lang="zh-CN" altLang="en-US" sz="2400" b="1" dirty="0"/>
              <a:t>竞争压力激烈：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zh-CN" altLang="en-US" dirty="0"/>
              <a:t>本地学生比我们更有语言优势，而中国同学很多来自清北，复旦，他们学习能力也非常突出！</a:t>
            </a:r>
          </a:p>
        </p:txBody>
      </p:sp>
    </p:spTree>
    <p:extLst>
      <p:ext uri="{BB962C8B-B14F-4D97-AF65-F5344CB8AC3E}">
        <p14:creationId xmlns:p14="http://schemas.microsoft.com/office/powerpoint/2010/main" val="242765941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cxnSpLocks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cxnSpLocks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cxnSpLocks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cxnSpLocks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4382655" y="0"/>
            <a:ext cx="2018145" cy="151643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4397954" y="0"/>
            <a:ext cx="961610" cy="149817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cxnSpLocks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cxnSpLocks/>
          </p:cNvCxnSpPr>
          <p:nvPr/>
        </p:nvCxnSpPr>
        <p:spPr>
          <a:xfrm flipV="1">
            <a:off x="3551805" y="0"/>
            <a:ext cx="2848995" cy="9324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4226657" y="1496080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47"/>
          <p:cNvCxnSpPr>
            <a:endCxn id="31" idx="1"/>
          </p:cNvCxnSpPr>
          <p:nvPr/>
        </p:nvCxnSpPr>
        <p:spPr>
          <a:xfrm>
            <a:off x="3588326" y="1089892"/>
            <a:ext cx="674852" cy="44270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>
            <a:endCxn id="60" idx="2"/>
          </p:cNvCxnSpPr>
          <p:nvPr/>
        </p:nvCxnSpPr>
        <p:spPr>
          <a:xfrm flipH="1" flipV="1">
            <a:off x="8862291" y="5814291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stCxn id="60" idx="1"/>
          </p:cNvCxnSpPr>
          <p:nvPr/>
        </p:nvCxnSpPr>
        <p:spPr>
          <a:xfrm>
            <a:off x="8825770" y="5902461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>
            <a:stCxn id="63" idx="3"/>
          </p:cNvCxnSpPr>
          <p:nvPr/>
        </p:nvCxnSpPr>
        <p:spPr>
          <a:xfrm flipV="1">
            <a:off x="11259551" y="4322619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60" idx="0"/>
          </p:cNvCxnSpPr>
          <p:nvPr/>
        </p:nvCxnSpPr>
        <p:spPr>
          <a:xfrm flipH="1">
            <a:off x="7805152" y="5938982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stCxn id="60" idx="7"/>
          </p:cNvCxnSpPr>
          <p:nvPr/>
        </p:nvCxnSpPr>
        <p:spPr>
          <a:xfrm flipH="1">
            <a:off x="5800436" y="5902461"/>
            <a:ext cx="2848995" cy="9324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H="1" flipV="1">
            <a:off x="8737600" y="5814292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/>
          <p:cNvSpPr/>
          <p:nvPr/>
        </p:nvSpPr>
        <p:spPr>
          <a:xfrm flipH="1" flipV="1">
            <a:off x="8612910" y="568960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1692351" y="5994399"/>
            <a:ext cx="247285" cy="2472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/>
          <p:cNvCxnSpPr>
            <a:stCxn id="66" idx="3"/>
          </p:cNvCxnSpPr>
          <p:nvPr/>
        </p:nvCxnSpPr>
        <p:spPr>
          <a:xfrm flipH="1">
            <a:off x="9237" y="6205470"/>
            <a:ext cx="1719328" cy="6294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H="1">
            <a:off x="1768714" y="6223577"/>
            <a:ext cx="1" cy="6113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>
            <a:stCxn id="66" idx="4"/>
          </p:cNvCxnSpPr>
          <p:nvPr/>
        </p:nvCxnSpPr>
        <p:spPr>
          <a:xfrm>
            <a:off x="1815994" y="6241684"/>
            <a:ext cx="492625" cy="6363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-309" y="5777461"/>
            <a:ext cx="1692660" cy="30375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4C592DB5-7E32-914C-2D00-709982C72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4" y="1585710"/>
            <a:ext cx="9642036" cy="49170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A05DA2B-B807-C2C7-0B6C-8901E305351D}"/>
              </a:ext>
            </a:extLst>
          </p:cNvPr>
          <p:cNvSpPr txBox="1"/>
          <p:nvPr/>
        </p:nvSpPr>
        <p:spPr>
          <a:xfrm>
            <a:off x="1028831" y="637783"/>
            <a:ext cx="4323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课程设置</a:t>
            </a:r>
          </a:p>
        </p:txBody>
      </p:sp>
    </p:spTree>
    <p:extLst>
      <p:ext uri="{BB962C8B-B14F-4D97-AF65-F5344CB8AC3E}">
        <p14:creationId xmlns:p14="http://schemas.microsoft.com/office/powerpoint/2010/main" val="286430869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直接连接符 71"/>
          <p:cNvCxnSpPr/>
          <p:nvPr/>
        </p:nvCxnSpPr>
        <p:spPr>
          <a:xfrm flipH="1" flipV="1">
            <a:off x="11654949" y="6328104"/>
            <a:ext cx="537050" cy="5165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>
            <a:endCxn id="80" idx="2"/>
          </p:cNvCxnSpPr>
          <p:nvPr/>
        </p:nvCxnSpPr>
        <p:spPr>
          <a:xfrm flipH="1" flipV="1">
            <a:off x="10272124" y="6256208"/>
            <a:ext cx="1919875" cy="58847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>
            <a:stCxn id="80" idx="1"/>
          </p:cNvCxnSpPr>
          <p:nvPr/>
        </p:nvCxnSpPr>
        <p:spPr>
          <a:xfrm>
            <a:off x="10251066" y="6307046"/>
            <a:ext cx="550954" cy="55095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>
            <a:stCxn id="81" idx="3"/>
          </p:cNvCxnSpPr>
          <p:nvPr/>
        </p:nvCxnSpPr>
        <p:spPr>
          <a:xfrm flipV="1">
            <a:off x="11654359" y="5396126"/>
            <a:ext cx="537640" cy="84119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>
            <a:stCxn id="80" idx="0"/>
          </p:cNvCxnSpPr>
          <p:nvPr/>
        </p:nvCxnSpPr>
        <p:spPr>
          <a:xfrm flipH="1">
            <a:off x="9662589" y="6328104"/>
            <a:ext cx="537640" cy="5165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>
            <a:stCxn id="80" idx="7"/>
          </p:cNvCxnSpPr>
          <p:nvPr/>
        </p:nvCxnSpPr>
        <p:spPr>
          <a:xfrm flipH="1">
            <a:off x="8506691" y="6307046"/>
            <a:ext cx="1642700" cy="5376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flipH="1" flipV="1">
            <a:off x="10200229" y="6256209"/>
            <a:ext cx="138731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椭圆 79"/>
          <p:cNvSpPr/>
          <p:nvPr/>
        </p:nvSpPr>
        <p:spPr>
          <a:xfrm flipH="1" flipV="1">
            <a:off x="10128334" y="6184313"/>
            <a:ext cx="143790" cy="14379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 flipH="1" flipV="1">
            <a:off x="11531626" y="6216266"/>
            <a:ext cx="143790" cy="14379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7" name="直接连接符 56"/>
          <p:cNvCxnSpPr/>
          <p:nvPr/>
        </p:nvCxnSpPr>
        <p:spPr>
          <a:xfrm>
            <a:off x="9237" y="-10810"/>
            <a:ext cx="495325" cy="4764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endCxn id="68" idx="2"/>
          </p:cNvCxnSpPr>
          <p:nvPr/>
        </p:nvCxnSpPr>
        <p:spPr>
          <a:xfrm>
            <a:off x="9237" y="-10810"/>
            <a:ext cx="1770712" cy="54275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>
            <a:stCxn id="68" idx="1"/>
          </p:cNvCxnSpPr>
          <p:nvPr/>
        </p:nvCxnSpPr>
        <p:spPr>
          <a:xfrm flipH="1" flipV="1">
            <a:off x="1291223" y="-23089"/>
            <a:ext cx="508148" cy="50814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cxnSpLocks/>
          </p:cNvCxnSpPr>
          <p:nvPr/>
        </p:nvCxnSpPr>
        <p:spPr>
          <a:xfrm flipH="1">
            <a:off x="9237" y="549364"/>
            <a:ext cx="1790134" cy="7512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2334986" y="-10810"/>
            <a:ext cx="1073233" cy="8064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2343122" y="-10810"/>
            <a:ext cx="511376" cy="7967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stCxn id="68" idx="0"/>
          </p:cNvCxnSpPr>
          <p:nvPr/>
        </p:nvCxnSpPr>
        <p:spPr>
          <a:xfrm flipV="1">
            <a:off x="1846259" y="-10810"/>
            <a:ext cx="495868" cy="4764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>
            <a:stCxn id="68" idx="7"/>
          </p:cNvCxnSpPr>
          <p:nvPr/>
        </p:nvCxnSpPr>
        <p:spPr>
          <a:xfrm flipV="1">
            <a:off x="1893147" y="-10810"/>
            <a:ext cx="1515072" cy="49586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566729" y="531946"/>
            <a:ext cx="127953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椭圆 67"/>
          <p:cNvSpPr/>
          <p:nvPr/>
        </p:nvSpPr>
        <p:spPr>
          <a:xfrm>
            <a:off x="1779949" y="465637"/>
            <a:ext cx="132619" cy="1326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2252027" y="784793"/>
            <a:ext cx="132619" cy="1326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0" name="直接连接符 69"/>
          <p:cNvCxnSpPr>
            <a:endCxn id="69" idx="1"/>
          </p:cNvCxnSpPr>
          <p:nvPr/>
        </p:nvCxnSpPr>
        <p:spPr>
          <a:xfrm>
            <a:off x="1912568" y="568786"/>
            <a:ext cx="358881" cy="23542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椭圆 70"/>
          <p:cNvSpPr/>
          <p:nvPr/>
        </p:nvSpPr>
        <p:spPr>
          <a:xfrm>
            <a:off x="485684" y="436167"/>
            <a:ext cx="132619" cy="1326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2" name="直接连接符 81"/>
          <p:cNvCxnSpPr/>
          <p:nvPr/>
        </p:nvCxnSpPr>
        <p:spPr>
          <a:xfrm flipH="1">
            <a:off x="9238" y="549364"/>
            <a:ext cx="495868" cy="77584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9110771" y="283951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晓波花月圆简" panose="00020600040101010101" pitchFamily="18" charset="-122"/>
                <a:ea typeface="汉仪晓波花月圆简" panose="00020600040101010101" pitchFamily="18" charset="-122"/>
              </a:rPr>
              <a:t>数据分析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D6FCD6-C307-9B45-B3C8-0605A290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447" y="1189150"/>
            <a:ext cx="5873697" cy="440010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267A938-2C92-8EDB-C405-8E1E8C05E4A3}"/>
              </a:ext>
            </a:extLst>
          </p:cNvPr>
          <p:cNvSpPr txBox="1"/>
          <p:nvPr/>
        </p:nvSpPr>
        <p:spPr>
          <a:xfrm>
            <a:off x="5861723" y="970309"/>
            <a:ext cx="5540093" cy="2537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上课氛围轻松，教授和同学打成一片，教授和助教都很幽默，时不时讲些笑话，分享他们自己的日常，和我们将他自己对人生的规划。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教授每次来上课都会带一袋子糖果分享给我们，最后一节课，他给每个同学都送了一本笔记本。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DA96EAF-EF2A-136A-34AA-E5CD6483D9E7}"/>
              </a:ext>
            </a:extLst>
          </p:cNvPr>
          <p:cNvSpPr txBox="1"/>
          <p:nvPr/>
        </p:nvSpPr>
        <p:spPr>
          <a:xfrm>
            <a:off x="5900696" y="3854932"/>
            <a:ext cx="5630930" cy="2122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我的专业是数据科学，打算了解一些商科的内容，就选了一门管理会计，有一次去找教授请假，去</a:t>
            </a:r>
            <a:r>
              <a:rPr lang="en-US" altLang="zh-CN" dirty="0"/>
              <a:t>Facebook</a:t>
            </a:r>
            <a:r>
              <a:rPr lang="zh-CN" altLang="en-US" dirty="0"/>
              <a:t>参观，教授会站在我的角度考虑：“你是学</a:t>
            </a:r>
            <a:r>
              <a:rPr lang="en-US" altLang="zh-CN" dirty="0"/>
              <a:t>DS</a:t>
            </a:r>
            <a:r>
              <a:rPr lang="zh-CN" altLang="en-US" dirty="0"/>
              <a:t>的，快去参观吧，少上一次课也没事，参观</a:t>
            </a:r>
            <a:r>
              <a:rPr lang="en-US" altLang="zh-CN" dirty="0"/>
              <a:t>Facebook</a:t>
            </a:r>
            <a:r>
              <a:rPr lang="zh-CN" altLang="en-US" dirty="0"/>
              <a:t>对你的收益更大！</a:t>
            </a:r>
          </a:p>
        </p:txBody>
      </p:sp>
    </p:spTree>
    <p:extLst>
      <p:ext uri="{BB962C8B-B14F-4D97-AF65-F5344CB8AC3E}">
        <p14:creationId xmlns:p14="http://schemas.microsoft.com/office/powerpoint/2010/main" val="406908302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直接连接符 71"/>
          <p:cNvCxnSpPr/>
          <p:nvPr/>
        </p:nvCxnSpPr>
        <p:spPr>
          <a:xfrm flipH="1" flipV="1">
            <a:off x="11654949" y="6328104"/>
            <a:ext cx="537050" cy="5165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>
            <a:endCxn id="80" idx="2"/>
          </p:cNvCxnSpPr>
          <p:nvPr/>
        </p:nvCxnSpPr>
        <p:spPr>
          <a:xfrm flipH="1" flipV="1">
            <a:off x="10272124" y="6256208"/>
            <a:ext cx="1919875" cy="58847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>
            <a:stCxn id="80" idx="1"/>
          </p:cNvCxnSpPr>
          <p:nvPr/>
        </p:nvCxnSpPr>
        <p:spPr>
          <a:xfrm>
            <a:off x="10251066" y="6307046"/>
            <a:ext cx="550954" cy="55095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>
            <a:stCxn id="81" idx="3"/>
          </p:cNvCxnSpPr>
          <p:nvPr/>
        </p:nvCxnSpPr>
        <p:spPr>
          <a:xfrm flipV="1">
            <a:off x="11654359" y="5396126"/>
            <a:ext cx="537640" cy="84119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>
            <a:stCxn id="80" idx="0"/>
          </p:cNvCxnSpPr>
          <p:nvPr/>
        </p:nvCxnSpPr>
        <p:spPr>
          <a:xfrm flipH="1">
            <a:off x="9662589" y="6328104"/>
            <a:ext cx="537640" cy="5165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>
            <a:stCxn id="80" idx="7"/>
          </p:cNvCxnSpPr>
          <p:nvPr/>
        </p:nvCxnSpPr>
        <p:spPr>
          <a:xfrm flipH="1">
            <a:off x="8506691" y="6307046"/>
            <a:ext cx="1642700" cy="5376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flipH="1" flipV="1">
            <a:off x="10200229" y="6256209"/>
            <a:ext cx="138731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椭圆 79"/>
          <p:cNvSpPr/>
          <p:nvPr/>
        </p:nvSpPr>
        <p:spPr>
          <a:xfrm flipH="1" flipV="1">
            <a:off x="10128334" y="6184313"/>
            <a:ext cx="143790" cy="14379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 flipH="1" flipV="1">
            <a:off x="11531626" y="6216266"/>
            <a:ext cx="143790" cy="14379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7" name="直接连接符 56"/>
          <p:cNvCxnSpPr/>
          <p:nvPr/>
        </p:nvCxnSpPr>
        <p:spPr>
          <a:xfrm>
            <a:off x="9237" y="-10810"/>
            <a:ext cx="495325" cy="4764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endCxn id="68" idx="2"/>
          </p:cNvCxnSpPr>
          <p:nvPr/>
        </p:nvCxnSpPr>
        <p:spPr>
          <a:xfrm>
            <a:off x="9237" y="-10810"/>
            <a:ext cx="1770712" cy="54275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>
            <a:stCxn id="68" idx="1"/>
          </p:cNvCxnSpPr>
          <p:nvPr/>
        </p:nvCxnSpPr>
        <p:spPr>
          <a:xfrm flipH="1" flipV="1">
            <a:off x="1291223" y="-23089"/>
            <a:ext cx="508148" cy="50814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cxnSpLocks/>
          </p:cNvCxnSpPr>
          <p:nvPr/>
        </p:nvCxnSpPr>
        <p:spPr>
          <a:xfrm flipH="1">
            <a:off x="9237" y="549364"/>
            <a:ext cx="1790134" cy="7512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2334986" y="-10810"/>
            <a:ext cx="1073233" cy="8064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2343122" y="-10810"/>
            <a:ext cx="511376" cy="7967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stCxn id="68" idx="0"/>
          </p:cNvCxnSpPr>
          <p:nvPr/>
        </p:nvCxnSpPr>
        <p:spPr>
          <a:xfrm flipV="1">
            <a:off x="1846259" y="-10810"/>
            <a:ext cx="495868" cy="4764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>
            <a:stCxn id="68" idx="7"/>
          </p:cNvCxnSpPr>
          <p:nvPr/>
        </p:nvCxnSpPr>
        <p:spPr>
          <a:xfrm flipV="1">
            <a:off x="1893147" y="-10810"/>
            <a:ext cx="1515072" cy="49586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566729" y="531946"/>
            <a:ext cx="127953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椭圆 67"/>
          <p:cNvSpPr/>
          <p:nvPr/>
        </p:nvSpPr>
        <p:spPr>
          <a:xfrm>
            <a:off x="1779949" y="465637"/>
            <a:ext cx="132619" cy="1326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0" name="直接连接符 69"/>
          <p:cNvCxnSpPr>
            <a:cxnSpLocks/>
          </p:cNvCxnSpPr>
          <p:nvPr/>
        </p:nvCxnSpPr>
        <p:spPr>
          <a:xfrm>
            <a:off x="1912568" y="568786"/>
            <a:ext cx="358881" cy="23542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椭圆 70"/>
          <p:cNvSpPr/>
          <p:nvPr/>
        </p:nvSpPr>
        <p:spPr>
          <a:xfrm>
            <a:off x="485684" y="436167"/>
            <a:ext cx="132619" cy="1326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2" name="直接连接符 81"/>
          <p:cNvCxnSpPr/>
          <p:nvPr/>
        </p:nvCxnSpPr>
        <p:spPr>
          <a:xfrm flipH="1">
            <a:off x="9238" y="549364"/>
            <a:ext cx="495868" cy="77584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9110771" y="283951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晓波花月圆简" panose="00020600040101010101" pitchFamily="18" charset="-122"/>
                <a:ea typeface="汉仪晓波花月圆简" panose="00020600040101010101" pitchFamily="18" charset="-122"/>
              </a:rPr>
              <a:t>数据分析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6792B8D-1420-F927-04FC-DF6FC7A33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82" y="1492374"/>
            <a:ext cx="6236718" cy="486768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F2924E7-3EE2-F894-53FA-7114A271F37E}"/>
              </a:ext>
            </a:extLst>
          </p:cNvPr>
          <p:cNvSpPr txBox="1"/>
          <p:nvPr/>
        </p:nvSpPr>
        <p:spPr>
          <a:xfrm>
            <a:off x="485684" y="712661"/>
            <a:ext cx="3742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游学对我的影响：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3BB6375-5AD5-4672-F957-8B23819BBF61}"/>
              </a:ext>
            </a:extLst>
          </p:cNvPr>
          <p:cNvSpPr txBox="1"/>
          <p:nvPr/>
        </p:nvSpPr>
        <p:spPr>
          <a:xfrm>
            <a:off x="376106" y="1496405"/>
            <a:ext cx="57302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/>
              <a:t>1. </a:t>
            </a:r>
            <a:r>
              <a:rPr lang="zh-CN" altLang="en-US" sz="2400" b="1" dirty="0"/>
              <a:t>开拓视野：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zh-CN" altLang="en-US" dirty="0"/>
              <a:t>见识到远在大洋彼岸的人们是如何生活，如何学习，如何平衡工作和工作的。他们是如何思考的，辩证看待文化差异。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2.</a:t>
            </a:r>
            <a:r>
              <a:rPr lang="zh-CN" altLang="en-US" sz="2400" b="1" dirty="0"/>
              <a:t>提升口语：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zh-CN" altLang="en-US" dirty="0"/>
              <a:t>雅思口语提高了，和美国朋友也聊得来，不再畏惧开不了口，但是长时间不再去练习也会退步。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3.</a:t>
            </a:r>
            <a:r>
              <a:rPr lang="zh-CN" altLang="en-US" sz="2400" b="1" dirty="0"/>
              <a:t>更具体的规划自己将来的发展：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zh-CN" altLang="en-US" dirty="0"/>
              <a:t>不仅参观了</a:t>
            </a:r>
            <a:r>
              <a:rPr lang="en-US" altLang="zh-CN" dirty="0"/>
              <a:t>Facebook</a:t>
            </a:r>
            <a:r>
              <a:rPr lang="zh-CN" altLang="en-US" dirty="0"/>
              <a:t>，还认识了在那边学</a:t>
            </a:r>
            <a:r>
              <a:rPr lang="en-US" altLang="zh-CN" dirty="0"/>
              <a:t>CS</a:t>
            </a:r>
            <a:r>
              <a:rPr lang="zh-CN" altLang="en-US" dirty="0"/>
              <a:t>的朋友，了解到他们那边的情况，看到了自己和他们的差距，了解了需要提前准备的任务。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7169DFD-E4D7-118F-3799-1A1019651112}"/>
              </a:ext>
            </a:extLst>
          </p:cNvPr>
          <p:cNvSpPr txBox="1"/>
          <p:nvPr/>
        </p:nvSpPr>
        <p:spPr>
          <a:xfrm>
            <a:off x="6148491" y="992195"/>
            <a:ext cx="612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</a:t>
            </a:r>
            <a:r>
              <a:rPr lang="zh-CN" altLang="en-US" dirty="0"/>
              <a:t>可以转学分！以后可以少上课！</a:t>
            </a:r>
            <a:r>
              <a:rPr lang="en-US" altLang="zh-CN" dirty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073529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4382655" y="0"/>
            <a:ext cx="2018145" cy="151643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4397954" y="0"/>
            <a:ext cx="961610" cy="149817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7"/>
          </p:cNvCxnSpPr>
          <p:nvPr/>
        </p:nvCxnSpPr>
        <p:spPr>
          <a:xfrm flipV="1">
            <a:off x="3551805" y="0"/>
            <a:ext cx="2848995" cy="9324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226657" y="1496080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47"/>
          <p:cNvCxnSpPr>
            <a:endCxn id="31" idx="1"/>
          </p:cNvCxnSpPr>
          <p:nvPr/>
        </p:nvCxnSpPr>
        <p:spPr>
          <a:xfrm>
            <a:off x="3588326" y="1089892"/>
            <a:ext cx="674852" cy="44270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>
            <a:endCxn id="60" idx="2"/>
          </p:cNvCxnSpPr>
          <p:nvPr/>
        </p:nvCxnSpPr>
        <p:spPr>
          <a:xfrm flipH="1" flipV="1">
            <a:off x="8862291" y="5814291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stCxn id="60" idx="1"/>
          </p:cNvCxnSpPr>
          <p:nvPr/>
        </p:nvCxnSpPr>
        <p:spPr>
          <a:xfrm>
            <a:off x="8825770" y="5902461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>
            <a:stCxn id="63" idx="3"/>
          </p:cNvCxnSpPr>
          <p:nvPr/>
        </p:nvCxnSpPr>
        <p:spPr>
          <a:xfrm flipV="1">
            <a:off x="11259551" y="4322619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60" idx="0"/>
          </p:cNvCxnSpPr>
          <p:nvPr/>
        </p:nvCxnSpPr>
        <p:spPr>
          <a:xfrm flipH="1">
            <a:off x="7805152" y="5938982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stCxn id="60" idx="7"/>
          </p:cNvCxnSpPr>
          <p:nvPr/>
        </p:nvCxnSpPr>
        <p:spPr>
          <a:xfrm flipH="1">
            <a:off x="5800436" y="5902461"/>
            <a:ext cx="2848995" cy="9324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H="1" flipV="1">
            <a:off x="8737600" y="5814292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/>
          <p:cNvSpPr/>
          <p:nvPr/>
        </p:nvSpPr>
        <p:spPr>
          <a:xfrm flipH="1" flipV="1">
            <a:off x="8612910" y="568960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1699999" y="2861831"/>
            <a:ext cx="901573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>
                <a:latin typeface="微软雅黑" panose="020B0503020204020204" charset="-122"/>
                <a:ea typeface="微软雅黑" panose="020B0503020204020204" charset="-122"/>
              </a:rPr>
              <a:t>Thanks for watching</a:t>
            </a:r>
          </a:p>
        </p:txBody>
      </p:sp>
      <p:sp>
        <p:nvSpPr>
          <p:cNvPr id="66" name="椭圆 65"/>
          <p:cNvSpPr/>
          <p:nvPr/>
        </p:nvSpPr>
        <p:spPr>
          <a:xfrm>
            <a:off x="1692351" y="5994399"/>
            <a:ext cx="247285" cy="2472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8" name="直接连接符 67"/>
          <p:cNvCxnSpPr>
            <a:stCxn id="66" idx="3"/>
          </p:cNvCxnSpPr>
          <p:nvPr/>
        </p:nvCxnSpPr>
        <p:spPr>
          <a:xfrm flipH="1">
            <a:off x="9237" y="6205470"/>
            <a:ext cx="1719328" cy="6294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H="1">
            <a:off x="1768714" y="6223577"/>
            <a:ext cx="1" cy="6113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>
            <a:stCxn id="66" idx="4"/>
          </p:cNvCxnSpPr>
          <p:nvPr/>
        </p:nvCxnSpPr>
        <p:spPr>
          <a:xfrm>
            <a:off x="1815994" y="6241684"/>
            <a:ext cx="492625" cy="6363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-309" y="5777461"/>
            <a:ext cx="1692660" cy="30375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828800" y="4229082"/>
            <a:ext cx="7980218" cy="798824"/>
          </a:xfrm>
          <a:prstGeom prst="rect">
            <a:avLst/>
          </a:prstGeom>
          <a:solidFill>
            <a:srgbClr val="578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53430" y="2165927"/>
            <a:ext cx="1644073" cy="2540000"/>
          </a:xfrm>
          <a:prstGeom prst="rect">
            <a:avLst/>
          </a:prstGeom>
          <a:solidFill>
            <a:srgbClr val="9DCBD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969613" y="2352947"/>
            <a:ext cx="738664" cy="231249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汉仪晓波花月圆简" panose="00020600040101010101" pitchFamily="18" charset="-122"/>
                <a:ea typeface="汉仪晓波花月圆简" panose="00020600040101010101" pitchFamily="18" charset="-122"/>
              </a:rPr>
              <a:t>PART  01</a:t>
            </a:r>
            <a:endParaRPr lang="zh-CN" altLang="en-US" sz="3600" dirty="0">
              <a:solidFill>
                <a:schemeClr val="bg1"/>
              </a:solidFill>
              <a:latin typeface="汉仪晓波花月圆简" panose="00020600040101010101" pitchFamily="18" charset="-122"/>
              <a:ea typeface="汉仪晓波花月圆简" panose="00020600040101010101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67628" y="3211010"/>
            <a:ext cx="2403222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汉仪晓波花月圆简" panose="00020600040101010101" pitchFamily="18" charset="-122"/>
                <a:ea typeface="汉仪晓波花月圆简" panose="00020600040101010101" pitchFamily="18" charset="-122"/>
              </a:rPr>
              <a:t> </a:t>
            </a:r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衣食住行</a:t>
            </a:r>
            <a:endParaRPr lang="en-US" altLang="zh-CN" sz="4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 sz="54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2F783CF2-E616-1B13-D308-A0F1C7D775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0" y="1245072"/>
            <a:ext cx="4211340" cy="56129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AACA70-DD7C-A710-B493-6095C9459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93" y="2249201"/>
            <a:ext cx="6111890" cy="458570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87718CC-4F23-C40D-47CE-F83D27BD63A1}"/>
              </a:ext>
            </a:extLst>
          </p:cNvPr>
          <p:cNvSpPr txBox="1"/>
          <p:nvPr/>
        </p:nvSpPr>
        <p:spPr>
          <a:xfrm>
            <a:off x="5333491" y="1256208"/>
            <a:ext cx="592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百年名校，宿舍条件不能强求</a:t>
            </a:r>
            <a:r>
              <a:rPr lang="en-US" altLang="zh-CN" sz="2800" b="1" dirty="0"/>
              <a:t>[Doge]</a:t>
            </a:r>
            <a:endParaRPr lang="zh-CN" altLang="en-US" sz="2800" b="1" dirty="0"/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直接连接符 71"/>
          <p:cNvCxnSpPr/>
          <p:nvPr/>
        </p:nvCxnSpPr>
        <p:spPr>
          <a:xfrm flipH="1" flipV="1">
            <a:off x="11654949" y="6328104"/>
            <a:ext cx="537050" cy="5165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>
            <a:endCxn id="80" idx="2"/>
          </p:cNvCxnSpPr>
          <p:nvPr/>
        </p:nvCxnSpPr>
        <p:spPr>
          <a:xfrm flipH="1" flipV="1">
            <a:off x="10272124" y="6256208"/>
            <a:ext cx="1919875" cy="58847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>
            <a:stCxn id="80" idx="1"/>
          </p:cNvCxnSpPr>
          <p:nvPr/>
        </p:nvCxnSpPr>
        <p:spPr>
          <a:xfrm>
            <a:off x="10251066" y="6307046"/>
            <a:ext cx="550954" cy="55095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>
            <a:stCxn id="81" idx="3"/>
          </p:cNvCxnSpPr>
          <p:nvPr/>
        </p:nvCxnSpPr>
        <p:spPr>
          <a:xfrm flipV="1">
            <a:off x="11654359" y="5396126"/>
            <a:ext cx="537640" cy="84119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>
            <a:stCxn id="80" idx="0"/>
          </p:cNvCxnSpPr>
          <p:nvPr/>
        </p:nvCxnSpPr>
        <p:spPr>
          <a:xfrm flipH="1">
            <a:off x="9662589" y="6328104"/>
            <a:ext cx="537640" cy="5165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>
            <a:stCxn id="80" idx="7"/>
          </p:cNvCxnSpPr>
          <p:nvPr/>
        </p:nvCxnSpPr>
        <p:spPr>
          <a:xfrm flipH="1">
            <a:off x="8506691" y="6307046"/>
            <a:ext cx="1642700" cy="5376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flipH="1" flipV="1">
            <a:off x="10200229" y="6256209"/>
            <a:ext cx="138731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椭圆 79"/>
          <p:cNvSpPr/>
          <p:nvPr/>
        </p:nvSpPr>
        <p:spPr>
          <a:xfrm flipH="1" flipV="1">
            <a:off x="10128334" y="6184313"/>
            <a:ext cx="143790" cy="14379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 flipH="1" flipV="1">
            <a:off x="11531626" y="6216266"/>
            <a:ext cx="143790" cy="14379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7" name="直接连接符 56"/>
          <p:cNvCxnSpPr/>
          <p:nvPr/>
        </p:nvCxnSpPr>
        <p:spPr>
          <a:xfrm>
            <a:off x="9237" y="-10810"/>
            <a:ext cx="495325" cy="4764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endCxn id="68" idx="2"/>
          </p:cNvCxnSpPr>
          <p:nvPr/>
        </p:nvCxnSpPr>
        <p:spPr>
          <a:xfrm>
            <a:off x="9237" y="-10810"/>
            <a:ext cx="1770712" cy="54275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>
            <a:stCxn id="68" idx="1"/>
          </p:cNvCxnSpPr>
          <p:nvPr/>
        </p:nvCxnSpPr>
        <p:spPr>
          <a:xfrm flipH="1" flipV="1">
            <a:off x="1291223" y="-23089"/>
            <a:ext cx="508148" cy="50814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stCxn id="68" idx="3"/>
          </p:cNvCxnSpPr>
          <p:nvPr/>
        </p:nvCxnSpPr>
        <p:spPr>
          <a:xfrm flipH="1">
            <a:off x="9237" y="578834"/>
            <a:ext cx="1790134" cy="7512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2334986" y="-10810"/>
            <a:ext cx="1073233" cy="8064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2343122" y="-10810"/>
            <a:ext cx="511376" cy="7967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stCxn id="68" idx="0"/>
          </p:cNvCxnSpPr>
          <p:nvPr/>
        </p:nvCxnSpPr>
        <p:spPr>
          <a:xfrm flipV="1">
            <a:off x="1846259" y="-10810"/>
            <a:ext cx="495868" cy="4764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>
            <a:stCxn id="68" idx="7"/>
          </p:cNvCxnSpPr>
          <p:nvPr/>
        </p:nvCxnSpPr>
        <p:spPr>
          <a:xfrm flipV="1">
            <a:off x="1893147" y="-10810"/>
            <a:ext cx="1515072" cy="49586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566729" y="531946"/>
            <a:ext cx="127953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椭圆 67"/>
          <p:cNvSpPr/>
          <p:nvPr/>
        </p:nvSpPr>
        <p:spPr>
          <a:xfrm>
            <a:off x="1779949" y="465637"/>
            <a:ext cx="132619" cy="1326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2252027" y="784793"/>
            <a:ext cx="132619" cy="1326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0" name="直接连接符 69"/>
          <p:cNvCxnSpPr>
            <a:endCxn id="69" idx="1"/>
          </p:cNvCxnSpPr>
          <p:nvPr/>
        </p:nvCxnSpPr>
        <p:spPr>
          <a:xfrm>
            <a:off x="1912568" y="568786"/>
            <a:ext cx="358881" cy="23542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椭圆 70"/>
          <p:cNvSpPr/>
          <p:nvPr/>
        </p:nvSpPr>
        <p:spPr>
          <a:xfrm>
            <a:off x="485684" y="436167"/>
            <a:ext cx="132619" cy="1326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2" name="直接连接符 81"/>
          <p:cNvCxnSpPr/>
          <p:nvPr/>
        </p:nvCxnSpPr>
        <p:spPr>
          <a:xfrm flipH="1">
            <a:off x="9238" y="549364"/>
            <a:ext cx="495868" cy="77584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1477925" y="2304005"/>
            <a:ext cx="1340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汉仪晓波花月圆简" panose="00020600040101010101" pitchFamily="18" charset="-122"/>
                <a:ea typeface="汉仪晓波花月圆简" panose="00020600040101010101" pitchFamily="18" charset="-122"/>
              </a:rPr>
              <a:t>MISSION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969897" y="2353753"/>
            <a:ext cx="2489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汉仪晓波花月圆简" panose="00020600040101010101" pitchFamily="18" charset="-122"/>
                <a:ea typeface="汉仪晓波花月圆简" panose="00020600040101010101" pitchFamily="18" charset="-122"/>
              </a:rPr>
              <a:t>MISSION&amp;VISION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4FF9CD3-8587-F743-7B5D-93A9F0B30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" y="1074703"/>
            <a:ext cx="5905309" cy="44307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FDEB8D2-CCAE-28F8-3B88-BC8F986CD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47" y="2028439"/>
            <a:ext cx="6175744" cy="463361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4BAC618-F25F-A7C6-55FC-464DD2DF5033}"/>
              </a:ext>
            </a:extLst>
          </p:cNvPr>
          <p:cNvSpPr txBox="1"/>
          <p:nvPr/>
        </p:nvSpPr>
        <p:spPr>
          <a:xfrm>
            <a:off x="6908800" y="549364"/>
            <a:ext cx="4622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Apartment </a:t>
            </a:r>
            <a:r>
              <a:rPr lang="zh-CN" altLang="en-US" sz="3200" dirty="0"/>
              <a:t>算是相当不错的选择！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C486B687-1C83-101E-0666-C95340BA50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42" y="1728048"/>
            <a:ext cx="6488721" cy="48684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3E8430-345F-5AF6-376B-BC9042C6D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82" y="919018"/>
            <a:ext cx="6488722" cy="486844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4D431E2-9AD8-19CE-D33B-95B491D8D8E5}"/>
              </a:ext>
            </a:extLst>
          </p:cNvPr>
          <p:cNvSpPr txBox="1"/>
          <p:nvPr/>
        </p:nvSpPr>
        <p:spPr>
          <a:xfrm>
            <a:off x="6949494" y="816400"/>
            <a:ext cx="5334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和朋友合租也非常的温馨！</a:t>
            </a:r>
          </a:p>
        </p:txBody>
      </p:sp>
    </p:spTree>
    <p:extLst>
      <p:ext uri="{BB962C8B-B14F-4D97-AF65-F5344CB8AC3E}">
        <p14:creationId xmlns:p14="http://schemas.microsoft.com/office/powerpoint/2010/main" val="1856213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1676637A-BAEE-17AA-B53B-0F058081C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8" y="1242222"/>
            <a:ext cx="6111890" cy="4585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0205437-4595-C487-A2E5-F96F92D36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97" y="1859129"/>
            <a:ext cx="6149003" cy="461355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F603F56-CB80-436C-5CF8-A46B61AE5F8E}"/>
              </a:ext>
            </a:extLst>
          </p:cNvPr>
          <p:cNvSpPr txBox="1"/>
          <p:nvPr/>
        </p:nvSpPr>
        <p:spPr>
          <a:xfrm>
            <a:off x="7086692" y="760983"/>
            <a:ext cx="4622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宿舍楼窗外的风景</a:t>
            </a:r>
          </a:p>
        </p:txBody>
      </p:sp>
    </p:spTree>
    <p:extLst>
      <p:ext uri="{BB962C8B-B14F-4D97-AF65-F5344CB8AC3E}">
        <p14:creationId xmlns:p14="http://schemas.microsoft.com/office/powerpoint/2010/main" val="1784620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07CC7BE3-B83E-FC72-7386-997CB65A8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5" y="0"/>
            <a:ext cx="1050925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0364E7-46E3-E3AB-E25C-54A5F9C58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45" y="23090"/>
            <a:ext cx="457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F469DFF-145C-6809-DAFE-62EABAF23120}"/>
              </a:ext>
            </a:extLst>
          </p:cNvPr>
          <p:cNvSpPr txBox="1"/>
          <p:nvPr/>
        </p:nvSpPr>
        <p:spPr>
          <a:xfrm>
            <a:off x="3307575" y="2898047"/>
            <a:ext cx="5959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/>
              <a:t>校园风景非常</a:t>
            </a:r>
            <a:r>
              <a:rPr lang="en-US" altLang="zh-CN" sz="4800" dirty="0"/>
              <a:t>NICE</a:t>
            </a:r>
            <a:r>
              <a:rPr lang="zh-CN" altLang="en-US" sz="4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720055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>
          <a:xfrm flipH="1" flipV="1">
            <a:off x="9311990" y="5990685"/>
            <a:ext cx="1140600" cy="8673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9398105" y="5847222"/>
            <a:ext cx="1666847" cy="1011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781965" y="5994399"/>
            <a:ext cx="1425648" cy="840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0452590" y="5994399"/>
            <a:ext cx="608061" cy="8770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236" y="0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6" idx="2"/>
          </p:cNvCxnSpPr>
          <p:nvPr/>
        </p:nvCxnSpPr>
        <p:spPr>
          <a:xfrm>
            <a:off x="9236" y="0"/>
            <a:ext cx="3329709" cy="10206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6" idx="1"/>
          </p:cNvCxnSpPr>
          <p:nvPr/>
        </p:nvCxnSpPr>
        <p:spPr>
          <a:xfrm flipH="1" flipV="1">
            <a:off x="2419927" y="-23090"/>
            <a:ext cx="955539" cy="955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</p:cNvCxnSpPr>
          <p:nvPr/>
        </p:nvCxnSpPr>
        <p:spPr>
          <a:xfrm flipH="1">
            <a:off x="9236" y="1108788"/>
            <a:ext cx="3366230" cy="14127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4" idx="3"/>
          </p:cNvCxnSpPr>
          <p:nvPr/>
        </p:nvCxnSpPr>
        <p:spPr>
          <a:xfrm flipH="1">
            <a:off x="9237" y="1053371"/>
            <a:ext cx="932448" cy="145892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6" idx="0"/>
          </p:cNvCxnSpPr>
          <p:nvPr/>
        </p:nvCxnSpPr>
        <p:spPr>
          <a:xfrm flipV="1">
            <a:off x="3463636" y="0"/>
            <a:ext cx="932448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6" idx="6"/>
          </p:cNvCxnSpPr>
          <p:nvPr/>
        </p:nvCxnSpPr>
        <p:spPr>
          <a:xfrm flipV="1">
            <a:off x="3588326" y="1"/>
            <a:ext cx="2812474" cy="10206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57563" y="1020618"/>
            <a:ext cx="240607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338945" y="89592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05164" y="840511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 flipV="1">
            <a:off x="11260574" y="5938982"/>
            <a:ext cx="931426" cy="8959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1171381" y="4341091"/>
            <a:ext cx="1020619" cy="1486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 flipH="1" flipV="1">
            <a:off x="11046691" y="5745018"/>
            <a:ext cx="249381" cy="24938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76220" y="5847222"/>
            <a:ext cx="240145" cy="24014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/>
        </p:nvCxnSpPr>
        <p:spPr>
          <a:xfrm>
            <a:off x="9260485" y="6087367"/>
            <a:ext cx="13247" cy="77063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39" idx="7"/>
          </p:cNvCxnSpPr>
          <p:nvPr/>
        </p:nvCxnSpPr>
        <p:spPr>
          <a:xfrm flipV="1">
            <a:off x="9381197" y="4341091"/>
            <a:ext cx="2810803" cy="15412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E3AC283A-BDD5-F0A5-88E0-9116559F5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8" y="1152784"/>
            <a:ext cx="3648556" cy="2737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6F3249-A957-AB53-0CA3-A32B37A2E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63" y="402983"/>
            <a:ext cx="3764325" cy="28243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3F96E3-EB9F-450E-8F50-ED1C215FA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52" y="3630312"/>
            <a:ext cx="4335107" cy="32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8C0532-7CC4-8CE7-C65C-5874D5310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06" y="2545551"/>
            <a:ext cx="5057093" cy="37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36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520</Words>
  <Application>Microsoft Office PowerPoint</Application>
  <PresentationFormat>宽屏</PresentationFormat>
  <Paragraphs>49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0" baseType="lpstr">
      <vt:lpstr>汉仪晓波花月圆简</vt:lpstr>
      <vt:lpstr>微软雅黑</vt:lpstr>
      <vt:lpstr>Calibri Light</vt:lpstr>
      <vt:lpstr>Calibri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尹 欢</dc:creator>
  <cp:lastModifiedBy>遥 逍</cp:lastModifiedBy>
  <cp:revision>103</cp:revision>
  <dcterms:created xsi:type="dcterms:W3CDTF">2020-11-09T11:36:00Z</dcterms:created>
  <dcterms:modified xsi:type="dcterms:W3CDTF">2023-11-21T06:42:18Z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2052-11.1.0.10943</vt:lpwstr>
  </property>
  <property fmtid="{D5CDD505-2E9C-101B-9397-08002B2CF9AE}" pid="3" name="KSOTemplateUUID">
    <vt:lpwstr>v1.0_mb_EbOO8KjbaWx1n4YacOWfeg==</vt:lpwstr>
  </property>
  <property fmtid="{D5CDD505-2E9C-101B-9397-08002B2CF9AE}" pid="4" name="ICV">
    <vt:lpwstr>36113571114B401F8CA462B08B46E8C7</vt:lpwstr>
  </property>
</Properties>
</file>